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IBM Plex Sans" charset="0"/>
      <p:regular r:id="rId23"/>
      <p:bold r:id="rId24"/>
      <p:italic r:id="rId25"/>
      <p:boldItalic r:id="rId26"/>
    </p:embeddedFont>
    <p:embeddedFont>
      <p:font typeface="IBM Plex Sans SemiBold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18"/>
      </p:cViewPr>
      <p:guideLst>
        <p:guide orient="horz" pos="227"/>
        <p:guide orient="horz" pos="1659"/>
        <p:guide orient="horz" pos="2494"/>
        <p:guide orient="horz" pos="2948"/>
        <p:guide orient="horz" pos="2268"/>
        <p:guide orient="horz" pos="907"/>
        <p:guide orient="horz" pos="1120"/>
        <p:guide orient="horz" pos="1814"/>
        <p:guide orient="horz" pos="453"/>
        <p:guide orient="horz" pos="1426"/>
        <p:guide orient="horz" pos="2120"/>
        <p:guide orient="horz" pos="1020"/>
        <p:guide pos="3844"/>
        <p:guide pos="340"/>
        <p:guide pos="1428"/>
        <p:guide pos="2767"/>
        <p:guide pos="4093"/>
        <p:guide pos="4320"/>
        <p:guide pos="5420"/>
        <p:guide pos="1667"/>
        <p:guide pos="754"/>
        <p:guide pos="2880"/>
        <p:guide pos="1070"/>
        <p:guide pos="438"/>
        <p:guide pos="2636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94545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ecc50f689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ecc50f689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ecc50f689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ecc50f689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ecc50f689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ecc50f689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ecc50f689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ecc50f689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62a6c03f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62a6c03f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ecc50f689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ecc50f689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ecc50f689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ecc50f689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cc50f6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cc50f6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ecc50f689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ecc50f689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256bf0d36_0_8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f256bf0d36_0_8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cc50f68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ecc50f68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256bf0d36_0_1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256bf0d36_0_11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256bf0d36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256bf0d36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2ebf777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2ebf777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2eacd0d8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2eacd0d8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ecc50f68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ecc50f68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ecc50f689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ecc50f689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ecc50f68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ecc50f68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ecc50f689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ecc50f689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6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СПОЛЬЗУЙ МЕНЯ">
  <p:cSld name="1_Title slide 5_2_1_6_1_1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коративный 1">
  <p:cSld name="1_Title slide 5_2_1_6_1_5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1 2">
  <p:cSld name="1_Title slide 5_2_1_6_1_6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бивка">
  <p:cSld name="CUSTOM_2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1">
  <p:cSld name="1_Title slide 5_2_1_6_1_1_1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7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2 1">
  <p:cSld name="1_Title slide 5_2_1_6_2_1_1"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1 1">
  <p:cSld name="1_Title slide 5_2_1_6_1_4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тбивка">
  <p:cSld name="1_Title slide 5_2_1_6_2_1_2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 1">
  <p:cSld name="1_Title slide 5_2_1_6_1_3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2)">
  <p:cSld name="2_Только заголовок_1_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1)">
  <p:cSld name="2_Только заголовок_1_2_1_2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>
            <a:spLocks noGrp="1"/>
          </p:cNvSpPr>
          <p:nvPr>
            <p:ph type="body" idx="1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365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1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8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22.jp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22.jp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22.jp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22.jp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g"/><Relationship Id="rId5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15.pn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l="66733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>
            <a:spLocks noGrp="1"/>
          </p:cNvSpPr>
          <p:nvPr>
            <p:ph type="ctrTitle" idx="4294967295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</a:t>
            </a:r>
            <a:endParaRPr sz="4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тестирование ПО</a:t>
            </a:r>
            <a:endParaRPr sz="4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1"/>
          <p:cNvPicPr preferRelativeResize="0"/>
          <p:nvPr/>
        </p:nvPicPr>
        <p:blipFill rotWithShape="1">
          <a:blip r:embed="rId4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1"/>
          <p:cNvPicPr preferRelativeResize="0"/>
          <p:nvPr/>
        </p:nvPicPr>
        <p:blipFill rotWithShape="1">
          <a:blip r:embed="rId4">
            <a:alphaModFix/>
          </a:blip>
          <a:srcRect l="56318"/>
          <a:stretch/>
        </p:blipFill>
        <p:spPr>
          <a:xfrm>
            <a:off x="5143501" y="0"/>
            <a:ext cx="39941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701" y="1089550"/>
            <a:ext cx="3588982" cy="3501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1"/>
          <p:cNvSpPr txBox="1">
            <a:spLocks noGrp="1"/>
          </p:cNvSpPr>
          <p:nvPr>
            <p:ph type="title" idx="4294967295"/>
          </p:nvPr>
        </p:nvSpPr>
        <p:spPr>
          <a:xfrm>
            <a:off x="558600" y="1271900"/>
            <a:ext cx="80268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Зачем нужно 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и когда 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оно начинается?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 rotWithShape="1">
          <a:blip r:embed="rId6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1"/>
          <p:cNvPicPr preferRelativeResize="0"/>
          <p:nvPr/>
        </p:nvPicPr>
        <p:blipFill rotWithShape="1">
          <a:blip r:embed="rId7">
            <a:alphaModFix/>
          </a:blip>
          <a:srcRect l="10989" t="-16039" r="10009" b="-16516"/>
          <a:stretch/>
        </p:blipFill>
        <p:spPr>
          <a:xfrm>
            <a:off x="5750100" y="1383125"/>
            <a:ext cx="2835300" cy="2755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2"/>
          <p:cNvPicPr preferRelativeResize="0"/>
          <p:nvPr/>
        </p:nvPicPr>
        <p:blipFill rotWithShape="1">
          <a:blip r:embed="rId4">
            <a:alphaModFix amt="71000"/>
          </a:blip>
          <a:srcRect b="14015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 rotWithShape="1">
          <a:blip r:embed="rId5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 rotWithShape="1">
          <a:blip r:embed="rId6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/>
        </p:nvSpPr>
        <p:spPr>
          <a:xfrm>
            <a:off x="540000" y="360000"/>
            <a:ext cx="705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Цели тестирования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540000" y="1168325"/>
            <a:ext cx="74475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0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Оценить рабочие продукты на соответствие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стандартам компании.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Проверить, все ли требования выполняются.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Обнаружить отказы и дефекты.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Снизить уровень риска ненадлежащего качества программного обеспечения, например, пропущенные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сбои в работе.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Обеспечить соблюдение договорных, правовых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нормативных требований (стандартов).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3"/>
          <p:cNvPicPr preferRelativeResize="0"/>
          <p:nvPr/>
        </p:nvPicPr>
        <p:blipFill rotWithShape="1">
          <a:blip r:embed="rId4">
            <a:alphaModFix amt="71000"/>
          </a:blip>
          <a:srcRect b="14015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3"/>
          <p:cNvPicPr preferRelativeResize="0"/>
          <p:nvPr/>
        </p:nvPicPr>
        <p:blipFill rotWithShape="1">
          <a:blip r:embed="rId5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3"/>
          <p:cNvPicPr preferRelativeResize="0"/>
          <p:nvPr/>
        </p:nvPicPr>
        <p:blipFill rotWithShape="1">
          <a:blip r:embed="rId6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3"/>
          <p:cNvSpPr txBox="1"/>
          <p:nvPr/>
        </p:nvSpPr>
        <p:spPr>
          <a:xfrm>
            <a:off x="540000" y="360000"/>
            <a:ext cx="705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Обязанности инженера QA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1" name="Google Shape;251;p43"/>
          <p:cNvSpPr txBox="1"/>
          <p:nvPr/>
        </p:nvSpPr>
        <p:spPr>
          <a:xfrm>
            <a:off x="540000" y="1168325"/>
            <a:ext cx="6318000" cy="29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600"/>
              <a:buFont typeface="IBM Plex Sans"/>
              <a:buAutoNum type="arabicPeriod"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ТЗ на устранение найденных после тестирования недочетов;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600"/>
              <a:buFont typeface="IBM Plex Sans"/>
              <a:buAutoNum type="arabicPeriod"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Мониторинг и отслеживание правок;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600"/>
              <a:buFont typeface="IBM Plex Sans"/>
              <a:buAutoNum type="arabicPeriod"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Проведение повторных тестов на отсутствие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найденных ошибок;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600"/>
              <a:buFont typeface="IBM Plex Sans"/>
              <a:buAutoNum type="arabicPeriod"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и оптимизация этапов разработки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устранения причин ошибок и избежания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повторного их появления;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600"/>
              <a:buFont typeface="IBM Plex Sans"/>
              <a:buAutoNum type="arabicPeriod"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тестовой документацией.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5125" y="2880000"/>
            <a:ext cx="3098875" cy="19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4"/>
          <p:cNvPicPr preferRelativeResize="0"/>
          <p:nvPr/>
        </p:nvPicPr>
        <p:blipFill rotWithShape="1">
          <a:blip r:embed="rId4">
            <a:alphaModFix amt="71000"/>
          </a:blip>
          <a:srcRect b="14015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4"/>
          <p:cNvPicPr preferRelativeResize="0"/>
          <p:nvPr/>
        </p:nvPicPr>
        <p:blipFill rotWithShape="1">
          <a:blip r:embed="rId5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4"/>
          <p:cNvPicPr preferRelativeResize="0"/>
          <p:nvPr/>
        </p:nvPicPr>
        <p:blipFill rotWithShape="1">
          <a:blip r:embed="rId6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4"/>
          <p:cNvSpPr txBox="1"/>
          <p:nvPr/>
        </p:nvSpPr>
        <p:spPr>
          <a:xfrm>
            <a:off x="540000" y="360000"/>
            <a:ext cx="705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Обязанности инженера QA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1" name="Google Shape;261;p44"/>
          <p:cNvSpPr txBox="1"/>
          <p:nvPr/>
        </p:nvSpPr>
        <p:spPr>
          <a:xfrm>
            <a:off x="540000" y="1168325"/>
            <a:ext cx="8165100" cy="27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6.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Изучение и уточнение требований к программному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обеспечению у заказчика ;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7.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Написание и последующая доработка сценариев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тестирования;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8.</a:t>
            </a:r>
            <a:r>
              <a:rPr lang="ru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Проведение тестирования функционала ПО;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9.</a:t>
            </a:r>
            <a:r>
              <a:rPr lang="ru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отчетов по обнаруженным недочетам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в трекинговую систему;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10.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Анализ результатов и показателей проведенных тестов.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5125" y="2880000"/>
            <a:ext cx="3098875" cy="19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5"/>
          <p:cNvPicPr preferRelativeResize="0"/>
          <p:nvPr/>
        </p:nvPicPr>
        <p:blipFill rotWithShape="1">
          <a:blip r:embed="rId4">
            <a:alphaModFix amt="71000"/>
          </a:blip>
          <a:srcRect b="14015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 rotWithShape="1">
          <a:blip r:embed="rId5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 rotWithShape="1">
          <a:blip r:embed="rId6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5"/>
          <p:cNvSpPr txBox="1"/>
          <p:nvPr/>
        </p:nvSpPr>
        <p:spPr>
          <a:xfrm>
            <a:off x="540000" y="360000"/>
            <a:ext cx="705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Когда начинается тестирование? 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1" name="Google Shape;271;p45"/>
          <p:cNvSpPr txBox="1"/>
          <p:nvPr/>
        </p:nvSpPr>
        <p:spPr>
          <a:xfrm>
            <a:off x="540000" y="1620000"/>
            <a:ext cx="81651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готовность технической документации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отрисованы макеты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готовность продукта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2" name="Google Shape;272;p4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24374" y="2192888"/>
            <a:ext cx="3984425" cy="18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6"/>
          <p:cNvPicPr preferRelativeResize="0"/>
          <p:nvPr/>
        </p:nvPicPr>
        <p:blipFill rotWithShape="1">
          <a:blip r:embed="rId4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 rotWithShape="1">
          <a:blip r:embed="rId4">
            <a:alphaModFix/>
          </a:blip>
          <a:srcRect l="56318"/>
          <a:stretch/>
        </p:blipFill>
        <p:spPr>
          <a:xfrm>
            <a:off x="5143501" y="0"/>
            <a:ext cx="39941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101" y="1089550"/>
            <a:ext cx="3588982" cy="350136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 txBox="1">
            <a:spLocks noGrp="1"/>
          </p:cNvSpPr>
          <p:nvPr>
            <p:ph type="title" idx="4294967295"/>
          </p:nvPr>
        </p:nvSpPr>
        <p:spPr>
          <a:xfrm>
            <a:off x="558600" y="2140800"/>
            <a:ext cx="8026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Hard &amp; soft skills</a:t>
            </a:r>
            <a:endParaRPr sz="4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6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6"/>
          <p:cNvPicPr preferRelativeResize="0"/>
          <p:nvPr/>
        </p:nvPicPr>
        <p:blipFill rotWithShape="1">
          <a:blip r:embed="rId7">
            <a:alphaModFix/>
          </a:blip>
          <a:srcRect t="-12007"/>
          <a:stretch/>
        </p:blipFill>
        <p:spPr>
          <a:xfrm>
            <a:off x="5894150" y="2528420"/>
            <a:ext cx="1192500" cy="133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3" name="Google Shape;28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0787" y="1770500"/>
            <a:ext cx="1646831" cy="9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22575" y="2803801"/>
            <a:ext cx="1024897" cy="7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7"/>
          <p:cNvPicPr preferRelativeResize="0"/>
          <p:nvPr/>
        </p:nvPicPr>
        <p:blipFill rotWithShape="1">
          <a:blip r:embed="rId4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 rotWithShape="1">
          <a:blip r:embed="rId5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7"/>
          <p:cNvSpPr txBox="1"/>
          <p:nvPr/>
        </p:nvSpPr>
        <p:spPr>
          <a:xfrm>
            <a:off x="540000" y="360000"/>
            <a:ext cx="3231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Hard-skills 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тестировщика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540000" y="1473125"/>
            <a:ext cx="4032000" cy="28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знание основ тестирования</a:t>
            </a: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тест-дизайна</a:t>
            </a: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знание инструментов тестирования</a:t>
            </a:r>
            <a:endParaRPr sz="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понимание жизненного цикла тестирования</a:t>
            </a: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базовые знания любого языка программирования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8"/>
          <p:cNvPicPr preferRelativeResize="0"/>
          <p:nvPr/>
        </p:nvPicPr>
        <p:blipFill rotWithShape="1">
          <a:blip r:embed="rId4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8"/>
          <p:cNvPicPr preferRelativeResize="0"/>
          <p:nvPr/>
        </p:nvPicPr>
        <p:blipFill rotWithShape="1">
          <a:blip r:embed="rId5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8"/>
          <p:cNvSpPr txBox="1"/>
          <p:nvPr/>
        </p:nvSpPr>
        <p:spPr>
          <a:xfrm>
            <a:off x="540000" y="360000"/>
            <a:ext cx="3231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Hard-skills 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тестировщика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0" name="Google Shape;300;p48"/>
          <p:cNvSpPr txBox="1"/>
          <p:nvPr/>
        </p:nvSpPr>
        <p:spPr>
          <a:xfrm>
            <a:off x="540000" y="1473125"/>
            <a:ext cx="4032000" cy="28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знание основ тестирования</a:t>
            </a: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тест-дизайна</a:t>
            </a: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знание инструментов тестирования</a:t>
            </a:r>
            <a:endParaRPr sz="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понимание жизненного цикла тестирования</a:t>
            </a: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базовые знания любого языка программирования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48"/>
          <p:cNvSpPr txBox="1"/>
          <p:nvPr/>
        </p:nvSpPr>
        <p:spPr>
          <a:xfrm>
            <a:off x="5067300" y="360000"/>
            <a:ext cx="3231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Soft-skills 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тестировщика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2" name="Google Shape;302;p48"/>
          <p:cNvSpPr txBox="1"/>
          <p:nvPr/>
        </p:nvSpPr>
        <p:spPr>
          <a:xfrm>
            <a:off x="5093625" y="1473125"/>
            <a:ext cx="4032000" cy="21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коммуникативные навыки</a:t>
            </a: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организованность</a:t>
            </a: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способность решать конфликты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умение убеждать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работать в команде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9"/>
          <p:cNvPicPr preferRelativeResize="0"/>
          <p:nvPr/>
        </p:nvPicPr>
        <p:blipFill rotWithShape="1">
          <a:blip r:embed="rId4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 rotWithShape="1">
          <a:blip r:embed="rId5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/>
          <p:nvPr/>
        </p:nvSpPr>
        <p:spPr>
          <a:xfrm>
            <a:off x="540000" y="360000"/>
            <a:ext cx="5035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Карьера тестировщика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78482"/>
            <a:ext cx="8928850" cy="3688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/>
        </p:nvSpPr>
        <p:spPr>
          <a:xfrm>
            <a:off x="540000" y="360000"/>
            <a:ext cx="4741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Медиана зарплат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4">
            <a:alphaModFix/>
          </a:blip>
          <a:srcRect l="1536" b="2657"/>
          <a:stretch/>
        </p:blipFill>
        <p:spPr>
          <a:xfrm>
            <a:off x="579175" y="1302900"/>
            <a:ext cx="2513400" cy="2994900"/>
          </a:xfrm>
          <a:prstGeom prst="roundRect">
            <a:avLst>
              <a:gd name="adj" fmla="val 5938"/>
            </a:avLst>
          </a:prstGeom>
          <a:noFill/>
          <a:ln>
            <a:noFill/>
          </a:ln>
        </p:spPr>
      </p:pic>
      <p:sp>
        <p:nvSpPr>
          <p:cNvPr id="317" name="Google Shape;317;p50"/>
          <p:cNvSpPr txBox="1"/>
          <p:nvPr/>
        </p:nvSpPr>
        <p:spPr>
          <a:xfrm>
            <a:off x="3725800" y="1445325"/>
            <a:ext cx="497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16%  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  000-25 000 руб.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p50"/>
          <p:cNvSpPr txBox="1"/>
          <p:nvPr/>
        </p:nvSpPr>
        <p:spPr>
          <a:xfrm>
            <a:off x="3725800" y="1999975"/>
            <a:ext cx="497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20%  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25  000-35 000 руб.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9" name="Google Shape;319;p50"/>
          <p:cNvSpPr txBox="1"/>
          <p:nvPr/>
        </p:nvSpPr>
        <p:spPr>
          <a:xfrm>
            <a:off x="3725800" y="2523300"/>
            <a:ext cx="497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13%  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35  000-45 000 руб.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50"/>
          <p:cNvSpPr txBox="1"/>
          <p:nvPr/>
        </p:nvSpPr>
        <p:spPr>
          <a:xfrm>
            <a:off x="3725800" y="3077400"/>
            <a:ext cx="497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8%    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45  000-55 000 руб.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1" name="Google Shape;321;p50"/>
          <p:cNvSpPr txBox="1"/>
          <p:nvPr/>
        </p:nvSpPr>
        <p:spPr>
          <a:xfrm>
            <a:off x="3725800" y="3631500"/>
            <a:ext cx="497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8%    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55  000 и выше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2" name="Google Shape;322;p50"/>
          <p:cNvCxnSpPr/>
          <p:nvPr/>
        </p:nvCxnSpPr>
        <p:spPr>
          <a:xfrm>
            <a:off x="3882500" y="2523300"/>
            <a:ext cx="2143800" cy="0"/>
          </a:xfrm>
          <a:prstGeom prst="straightConnector1">
            <a:avLst/>
          </a:prstGeom>
          <a:noFill/>
          <a:ln w="76200" cap="flat" cmpd="sng">
            <a:solidFill>
              <a:srgbClr val="FFDB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50"/>
          <p:cNvCxnSpPr/>
          <p:nvPr/>
        </p:nvCxnSpPr>
        <p:spPr>
          <a:xfrm>
            <a:off x="3855475" y="1944550"/>
            <a:ext cx="1685700" cy="0"/>
          </a:xfrm>
          <a:prstGeom prst="straightConnector1">
            <a:avLst/>
          </a:prstGeom>
          <a:noFill/>
          <a:ln w="76200" cap="flat" cmpd="sng">
            <a:solidFill>
              <a:srgbClr val="FFDB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50"/>
          <p:cNvCxnSpPr/>
          <p:nvPr/>
        </p:nvCxnSpPr>
        <p:spPr>
          <a:xfrm>
            <a:off x="3876150" y="3069700"/>
            <a:ext cx="1391700" cy="0"/>
          </a:xfrm>
          <a:prstGeom prst="straightConnector1">
            <a:avLst/>
          </a:prstGeom>
          <a:noFill/>
          <a:ln w="76200" cap="flat" cmpd="sng">
            <a:solidFill>
              <a:srgbClr val="FFDB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50"/>
          <p:cNvCxnSpPr/>
          <p:nvPr/>
        </p:nvCxnSpPr>
        <p:spPr>
          <a:xfrm>
            <a:off x="3876150" y="3580525"/>
            <a:ext cx="786600" cy="0"/>
          </a:xfrm>
          <a:prstGeom prst="straightConnector1">
            <a:avLst/>
          </a:prstGeom>
          <a:noFill/>
          <a:ln w="76200" cap="flat" cmpd="sng">
            <a:solidFill>
              <a:srgbClr val="FFDB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50"/>
          <p:cNvCxnSpPr/>
          <p:nvPr/>
        </p:nvCxnSpPr>
        <p:spPr>
          <a:xfrm>
            <a:off x="3855475" y="4158075"/>
            <a:ext cx="786600" cy="0"/>
          </a:xfrm>
          <a:prstGeom prst="straightConnector1">
            <a:avLst/>
          </a:prstGeom>
          <a:noFill/>
          <a:ln w="76200" cap="flat" cmpd="sng">
            <a:solidFill>
              <a:srgbClr val="FFDB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7" name="Google Shape;327;p50"/>
          <p:cNvPicPr preferRelativeResize="0"/>
          <p:nvPr/>
        </p:nvPicPr>
        <p:blipFill rotWithShape="1">
          <a:blip r:embed="rId5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/>
          <p:nvPr/>
        </p:nvSpPr>
        <p:spPr>
          <a:xfrm>
            <a:off x="694425" y="1465375"/>
            <a:ext cx="2915700" cy="291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3"/>
          <p:cNvSpPr/>
          <p:nvPr/>
        </p:nvSpPr>
        <p:spPr>
          <a:xfrm>
            <a:off x="540000" y="1310875"/>
            <a:ext cx="3224700" cy="3224700"/>
          </a:xfrm>
          <a:prstGeom prst="ellipse">
            <a:avLst/>
          </a:prstGeom>
          <a:noFill/>
          <a:ln w="19050" cap="flat" cmpd="sng">
            <a:solidFill>
              <a:srgbClr val="735F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 rotWithShape="1">
          <a:blip r:embed="rId4">
            <a:alphaModFix/>
          </a:blip>
          <a:srcRect l="-1429" t="1194" r="-1440" b="16999"/>
          <a:stretch/>
        </p:blipFill>
        <p:spPr>
          <a:xfrm>
            <a:off x="694500" y="1460425"/>
            <a:ext cx="2915700" cy="292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 txBox="1"/>
          <p:nvPr/>
        </p:nvSpPr>
        <p:spPr>
          <a:xfrm>
            <a:off x="4315800" y="1445525"/>
            <a:ext cx="42882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Яковлев </a:t>
            </a:r>
            <a:endParaRPr sz="2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Станислав</a:t>
            </a:r>
            <a:endParaRPr sz="2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4272450" y="2330275"/>
            <a:ext cx="4374900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600"/>
              <a:buFont typeface="IBM Plex Sans"/>
              <a:buChar char="●"/>
            </a:pPr>
            <a:r>
              <a:rPr lang="ru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Lead QA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 VK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600"/>
              <a:buFont typeface="IBM Plex Sans"/>
              <a:buChar char="●"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Руководил командой тестирования столичного оператора </a:t>
            </a:r>
            <a:r>
              <a:rPr lang="ru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каршеринга</a:t>
            </a:r>
            <a:endParaRPr sz="1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600"/>
              <a:buFont typeface="IBM Plex Sans"/>
              <a:buChar char="●"/>
            </a:pPr>
            <a:r>
              <a:rPr lang="ru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Декан 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факультета тестирования 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GeekBrains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DB00"/>
              </a:buClr>
              <a:buSzPts val="1600"/>
              <a:buFont typeface="IBM Plex Sans"/>
              <a:buChar char="●"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Автор телеграм-канала «</a:t>
            </a:r>
            <a:r>
              <a:rPr lang="ru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Тестировщики нужны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» @qa_chillout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540000" y="360000"/>
            <a:ext cx="3436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Преподаватели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/>
          <p:nvPr/>
        </p:nvSpPr>
        <p:spPr>
          <a:xfrm>
            <a:off x="6777325" y="1037350"/>
            <a:ext cx="441000" cy="441000"/>
          </a:xfrm>
          <a:prstGeom prst="ellipse">
            <a:avLst/>
          </a:prstGeom>
          <a:solidFill>
            <a:srgbClr val="665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/>
          <p:nvPr/>
        </p:nvSpPr>
        <p:spPr>
          <a:xfrm>
            <a:off x="540000" y="1310875"/>
            <a:ext cx="3224700" cy="3224700"/>
          </a:xfrm>
          <a:prstGeom prst="ellipse">
            <a:avLst/>
          </a:prstGeom>
          <a:noFill/>
          <a:ln w="19050" cap="flat" cmpd="sng">
            <a:solidFill>
              <a:srgbClr val="735F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34"/>
          <p:cNvPicPr preferRelativeResize="0"/>
          <p:nvPr/>
        </p:nvPicPr>
        <p:blipFill rotWithShape="1">
          <a:blip r:embed="rId4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4"/>
          <p:cNvSpPr txBox="1"/>
          <p:nvPr/>
        </p:nvSpPr>
        <p:spPr>
          <a:xfrm>
            <a:off x="4315800" y="1445525"/>
            <a:ext cx="42882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Яковлева </a:t>
            </a:r>
            <a:endParaRPr sz="2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Екатерина</a:t>
            </a:r>
            <a:endParaRPr sz="2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6" name="Google Shape;156;p34"/>
          <p:cNvSpPr txBox="1"/>
          <p:nvPr/>
        </p:nvSpPr>
        <p:spPr>
          <a:xfrm>
            <a:off x="4272450" y="2330275"/>
            <a:ext cx="4374900" cy="16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600"/>
              <a:buFont typeface="IBM Plex Sans"/>
              <a:buChar char="●"/>
            </a:pPr>
            <a:r>
              <a:rPr lang="ru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QA Automation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 VK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600"/>
              <a:buFont typeface="IBM Plex Sans"/>
              <a:buChar char="●"/>
            </a:pPr>
            <a:r>
              <a:rPr lang="ru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Преподаватель 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факультета тестирования в GeekBrains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DB00"/>
              </a:buClr>
              <a:buSzPts val="1600"/>
              <a:buFont typeface="IBM Plex Sans"/>
              <a:buChar char="●"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Cоавтор телеграм-канала «</a:t>
            </a:r>
            <a:r>
              <a:rPr lang="ru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Тестировщики нужны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» @qa_chillout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540000" y="360000"/>
            <a:ext cx="3436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Преподаватели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5">
            <a:alphaModFix/>
          </a:blip>
          <a:srcRect l="14772" t="19267" r="17121" b="29477"/>
          <a:stretch/>
        </p:blipFill>
        <p:spPr>
          <a:xfrm>
            <a:off x="694500" y="1460425"/>
            <a:ext cx="2915700" cy="2925600"/>
          </a:xfrm>
          <a:prstGeom prst="ellipse">
            <a:avLst/>
          </a:prstGeom>
          <a:noFill/>
          <a:ln>
            <a:noFill/>
          </a:ln>
          <a:effectLst>
            <a:outerShdw blurRad="342900" dist="19050" dir="203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9" name="Google Shape;159;p34"/>
          <p:cNvSpPr/>
          <p:nvPr/>
        </p:nvSpPr>
        <p:spPr>
          <a:xfrm>
            <a:off x="6777325" y="1037350"/>
            <a:ext cx="441000" cy="441000"/>
          </a:xfrm>
          <a:prstGeom prst="ellipse">
            <a:avLst/>
          </a:prstGeom>
          <a:solidFill>
            <a:srgbClr val="665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sz="1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" name="Google Shape;165;p35"/>
          <p:cNvSpPr txBox="1"/>
          <p:nvPr/>
        </p:nvSpPr>
        <p:spPr>
          <a:xfrm>
            <a:off x="540000" y="1129800"/>
            <a:ext cx="6810600" cy="3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тестирование?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качество?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Зачем нужно тестирование и когда оно начинается?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Hard&amp;Soft Skills для тестировщика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Карьерный рост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Зарплатные ожидания тестировщиков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Рабочий день специалиста по тестированию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6" name="Google Shape;166;p35"/>
          <p:cNvPicPr preferRelativeResize="0"/>
          <p:nvPr/>
        </p:nvPicPr>
        <p:blipFill rotWithShape="1">
          <a:blip r:embed="rId4">
            <a:alphaModFix/>
          </a:blip>
          <a:srcRect l="19314" t="85981" r="57827"/>
          <a:stretch/>
        </p:blipFill>
        <p:spPr>
          <a:xfrm rot="10800000" flipH="1">
            <a:off x="1480650" y="403507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187" y="2398301"/>
            <a:ext cx="2369976" cy="2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5"/>
          <p:cNvPicPr preferRelativeResize="0"/>
          <p:nvPr/>
        </p:nvPicPr>
        <p:blipFill rotWithShape="1">
          <a:blip r:embed="rId4">
            <a:alphaModFix/>
          </a:blip>
          <a:srcRect l="19315" t="85981" r="58986"/>
          <a:stretch/>
        </p:blipFill>
        <p:spPr>
          <a:xfrm>
            <a:off x="-352225" y="4198775"/>
            <a:ext cx="1941801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5"/>
          <p:cNvPicPr preferRelativeResize="0"/>
          <p:nvPr/>
        </p:nvPicPr>
        <p:blipFill rotWithShape="1">
          <a:blip r:embed="rId6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5"/>
          <p:cNvPicPr preferRelativeResize="0"/>
          <p:nvPr/>
        </p:nvPicPr>
        <p:blipFill rotWithShape="1">
          <a:blip r:embed="rId7">
            <a:alphaModFix/>
          </a:blip>
          <a:srcRect l="33404"/>
          <a:stretch/>
        </p:blipFill>
        <p:spPr>
          <a:xfrm>
            <a:off x="3057784" y="0"/>
            <a:ext cx="60894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101" y="1089550"/>
            <a:ext cx="3588982" cy="3501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6"/>
          <p:cNvSpPr txBox="1">
            <a:spLocks noGrp="1"/>
          </p:cNvSpPr>
          <p:nvPr>
            <p:ph type="title" idx="4294967295"/>
          </p:nvPr>
        </p:nvSpPr>
        <p:spPr>
          <a:xfrm>
            <a:off x="540000" y="1713300"/>
            <a:ext cx="8026800" cy="15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</a:t>
            </a:r>
            <a:endParaRPr sz="4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тестирование?</a:t>
            </a:r>
            <a:endParaRPr sz="4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7" name="Google Shape;177;p36"/>
          <p:cNvPicPr preferRelativeResize="0"/>
          <p:nvPr/>
        </p:nvPicPr>
        <p:blipFill rotWithShape="1">
          <a:blip r:embed="rId5">
            <a:alphaModFix/>
          </a:blip>
          <a:srcRect l="21519"/>
          <a:stretch/>
        </p:blipFill>
        <p:spPr>
          <a:xfrm>
            <a:off x="5450925" y="1288275"/>
            <a:ext cx="3228000" cy="297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8" name="Google Shape;178;p36"/>
          <p:cNvPicPr preferRelativeResize="0"/>
          <p:nvPr/>
        </p:nvPicPr>
        <p:blipFill rotWithShape="1">
          <a:blip r:embed="rId6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6"/>
          <p:cNvPicPr preferRelativeResize="0"/>
          <p:nvPr/>
        </p:nvPicPr>
        <p:blipFill rotWithShape="1">
          <a:blip r:embed="rId7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7"/>
          <p:cNvPicPr preferRelativeResize="0"/>
          <p:nvPr/>
        </p:nvPicPr>
        <p:blipFill rotWithShape="1">
          <a:blip r:embed="rId4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7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7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ISTQB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7" name="Google Shape;187;p37"/>
          <p:cNvSpPr txBox="1"/>
          <p:nvPr/>
        </p:nvSpPr>
        <p:spPr>
          <a:xfrm>
            <a:off x="540000" y="1129800"/>
            <a:ext cx="68106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International Software 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Testing Qualifications Board</a:t>
            </a:r>
            <a:b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60000" lvl="0" indent="-38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Международный совет по тестированию программного</a:t>
            </a:r>
            <a:endParaRPr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обеспечения;</a:t>
            </a:r>
            <a:endParaRPr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60000" lvl="0" indent="-38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Цель — стандартизировать знания и умения тестировщиков.</a:t>
            </a:r>
            <a:endParaRPr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8"/>
          <p:cNvPicPr preferRelativeResize="0"/>
          <p:nvPr/>
        </p:nvPicPr>
        <p:blipFill rotWithShape="1">
          <a:blip r:embed="rId4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 rotWithShape="1">
          <a:blip r:embed="rId4">
            <a:alphaModFix/>
          </a:blip>
          <a:srcRect l="38363" t="53596" r="52512" b="33234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/>
          <p:cNvPicPr preferRelativeResize="0"/>
          <p:nvPr/>
        </p:nvPicPr>
        <p:blipFill rotWithShape="1">
          <a:blip r:embed="rId5">
            <a:alphaModFix/>
          </a:blip>
          <a:srcRect l="33404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/>
        </p:nvSpPr>
        <p:spPr>
          <a:xfrm>
            <a:off x="540000" y="1147025"/>
            <a:ext cx="80640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</a:t>
            </a:r>
            <a:r>
              <a:rPr lang="ru" sz="1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проверка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чего угодно проведением </a:t>
            </a:r>
            <a:r>
              <a:rPr lang="ru" sz="1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тестов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 есть заранее подготовленного списка вопросов, проверок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испытаний.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6" name="Google Shape;196;p38"/>
          <p:cNvPicPr preferRelativeResize="0"/>
          <p:nvPr/>
        </p:nvPicPr>
        <p:blipFill rotWithShape="1">
          <a:blip r:embed="rId6">
            <a:alphaModFix/>
          </a:blip>
          <a:srcRect t="10690"/>
          <a:stretch/>
        </p:blipFill>
        <p:spPr>
          <a:xfrm>
            <a:off x="546325" y="2476313"/>
            <a:ext cx="2980150" cy="177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8"/>
          <p:cNvPicPr preferRelativeResize="0"/>
          <p:nvPr/>
        </p:nvPicPr>
        <p:blipFill rotWithShape="1">
          <a:blip r:embed="rId7">
            <a:alphaModFix/>
          </a:blip>
          <a:srcRect t="3027" b="7662"/>
          <a:stretch/>
        </p:blipFill>
        <p:spPr>
          <a:xfrm>
            <a:off x="4398325" y="2476325"/>
            <a:ext cx="2980150" cy="17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 txBox="1"/>
          <p:nvPr/>
        </p:nvSpPr>
        <p:spPr>
          <a:xfrm>
            <a:off x="536400" y="43026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Производители автомобилей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тестируют безопасность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8"/>
          <p:cNvSpPr txBox="1"/>
          <p:nvPr/>
        </p:nvSpPr>
        <p:spPr>
          <a:xfrm>
            <a:off x="4388400" y="42545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Преподаватели тестируют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знания студентов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38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тестирование</a:t>
            </a:r>
            <a:endParaRPr sz="1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9"/>
          <p:cNvPicPr preferRelativeResize="0"/>
          <p:nvPr/>
        </p:nvPicPr>
        <p:blipFill rotWithShape="1">
          <a:blip r:embed="rId4">
            <a:alphaModFix/>
          </a:blip>
          <a:srcRect l="77869" t="83330" r="11678"/>
          <a:stretch/>
        </p:blipFill>
        <p:spPr>
          <a:xfrm>
            <a:off x="8186371" y="4287698"/>
            <a:ext cx="955351" cy="85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9"/>
          <p:cNvPicPr preferRelativeResize="0"/>
          <p:nvPr/>
        </p:nvPicPr>
        <p:blipFill rotWithShape="1">
          <a:blip r:embed="rId5">
            <a:alphaModFix/>
          </a:blip>
          <a:srcRect l="77495" t="65419"/>
          <a:stretch/>
        </p:blipFill>
        <p:spPr>
          <a:xfrm>
            <a:off x="7079877" y="3364876"/>
            <a:ext cx="2057825" cy="17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9"/>
          <p:cNvSpPr txBox="1"/>
          <p:nvPr/>
        </p:nvSpPr>
        <p:spPr>
          <a:xfrm>
            <a:off x="540000" y="360000"/>
            <a:ext cx="7059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программного обеспечения</a:t>
            </a:r>
            <a:endParaRPr sz="30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9"/>
          <p:cNvSpPr txBox="1"/>
          <p:nvPr/>
        </p:nvSpPr>
        <p:spPr>
          <a:xfrm>
            <a:off x="540000" y="1528025"/>
            <a:ext cx="7447500" cy="27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Проверка соответствия реального поведения 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программы ожидаемому.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 Задачи:</a:t>
            </a:r>
            <a:endParaRPr sz="700" b="1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BM Plex Sans"/>
              <a:buAutoNum type="arabicPeriod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определить, что они </a:t>
            </a:r>
            <a:r>
              <a:rPr lang="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соответствуют </a:t>
            </a:r>
            <a:endParaRPr sz="18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описанным требованиям</a:t>
            </a: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BM Plex Sans"/>
              <a:buAutoNum type="arabicPeriod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показать, что они подходят для заявленных целей </a:t>
            </a:r>
            <a:endParaRPr sz="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8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BM Plex Sans"/>
              <a:buAutoNum type="arabicPeriod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найти дефекты.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0"/>
          <p:cNvPicPr preferRelativeResize="0"/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0"/>
          <p:cNvPicPr preferRelativeResize="0"/>
          <p:nvPr/>
        </p:nvPicPr>
        <p:blipFill rotWithShape="1">
          <a:blip r:embed="rId5">
            <a:alphaModFix/>
          </a:blip>
          <a:srcRect t="2094" b="8404"/>
          <a:stretch/>
        </p:blipFill>
        <p:spPr>
          <a:xfrm>
            <a:off x="546325" y="2476375"/>
            <a:ext cx="2980200" cy="17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0"/>
          <p:cNvSpPr txBox="1"/>
          <p:nvPr/>
        </p:nvSpPr>
        <p:spPr>
          <a:xfrm>
            <a:off x="576575" y="1151350"/>
            <a:ext cx="80640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степень, в которой какой-то компонент, система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процесс отвечает требованиям и ожиданиям пользователя.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8" name="Google Shape;218;p40"/>
          <p:cNvPicPr preferRelativeResize="0"/>
          <p:nvPr/>
        </p:nvPicPr>
        <p:blipFill rotWithShape="1">
          <a:blip r:embed="rId6">
            <a:alphaModFix/>
          </a:blip>
          <a:srcRect t="3027" b="7662"/>
          <a:stretch/>
        </p:blipFill>
        <p:spPr>
          <a:xfrm>
            <a:off x="4398325" y="2476325"/>
            <a:ext cx="2980150" cy="17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36400" y="43026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Качественная машина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безопасная и быстрая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388400" y="42545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таком доме 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жить небезопасно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" name="Google Shape;221;p40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Качество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7">
            <a:alphaModFix/>
          </a:blip>
          <a:srcRect t="3814" b="7281"/>
          <a:stretch/>
        </p:blipFill>
        <p:spPr>
          <a:xfrm>
            <a:off x="4388400" y="2476325"/>
            <a:ext cx="3000000" cy="17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 rotWithShape="1">
          <a:blip r:embed="rId8">
            <a:alphaModFix/>
          </a:blip>
          <a:srcRect l="80992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Office PowerPoint</Application>
  <PresentationFormat>Экран (16:9)</PresentationFormat>
  <Paragraphs>160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Times New Roman</vt:lpstr>
      <vt:lpstr>IBM Plex Sans</vt:lpstr>
      <vt:lpstr>IBM Plex Sans SemiBold</vt:lpstr>
      <vt:lpstr>Simple Light</vt:lpstr>
      <vt:lpstr>Введение  в тестирование ПО</vt:lpstr>
      <vt:lpstr>Презентация PowerPoint</vt:lpstr>
      <vt:lpstr>Презентация PowerPoint</vt:lpstr>
      <vt:lpstr>Презентация PowerPoint</vt:lpstr>
      <vt:lpstr>Что такое  тестирование?</vt:lpstr>
      <vt:lpstr>Презентация PowerPoint</vt:lpstr>
      <vt:lpstr>Презентация PowerPoint</vt:lpstr>
      <vt:lpstr>Презентация PowerPoint</vt:lpstr>
      <vt:lpstr>Презентация PowerPoint</vt:lpstr>
      <vt:lpstr>Зачем нужно  тестирование и когда  оно начинается?</vt:lpstr>
      <vt:lpstr>Презентация PowerPoint</vt:lpstr>
      <vt:lpstr>Презентация PowerPoint</vt:lpstr>
      <vt:lpstr>Презентация PowerPoint</vt:lpstr>
      <vt:lpstr>Презентация PowerPoint</vt:lpstr>
      <vt:lpstr>Hard &amp; soft skills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 в тестирование ПО</dc:title>
  <dc:creator>ноутбук</dc:creator>
  <cp:lastModifiedBy>ноутбук</cp:lastModifiedBy>
  <cp:revision>1</cp:revision>
  <dcterms:modified xsi:type="dcterms:W3CDTF">2022-08-03T15:28:14Z</dcterms:modified>
</cp:coreProperties>
</file>